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Montaser Arabic" panose="020B0604020202020204" charset="-78"/>
      <p:regular r:id="rId14"/>
    </p:embeddedFont>
    <p:embeddedFont>
      <p:font typeface="Nourd" panose="020B0604020202020204" charset="0"/>
      <p:regular r:id="rId15"/>
    </p:embeddedFont>
    <p:embeddedFont>
      <p:font typeface="Nourd Bold" panose="020B0604020202020204" charset="0"/>
      <p:regular r:id="rId16"/>
    </p:embeddedFont>
    <p:embeddedFont>
      <p:font typeface="Nourd Heavy"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3" d="100"/>
          <a:sy n="73" d="100"/>
        </p:scale>
        <p:origin x="59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10.png>
</file>

<file path=ppt/media/image11.svg>
</file>

<file path=ppt/media/image12.png>
</file>

<file path=ppt/media/image13.svg>
</file>

<file path=ppt/media/image14.jpeg>
</file>

<file path=ppt/media/image15.jpe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png>
</file>

<file path=ppt/media/image26.gif>
</file>

<file path=ppt/media/image27.png>
</file>

<file path=ppt/media/image28.svg>
</file>

<file path=ppt/media/image29.jpeg>
</file>

<file path=ppt/media/image3.png>
</file>

<file path=ppt/media/image30.jpeg>
</file>

<file path=ppt/media/image31.jpeg>
</file>

<file path=ppt/media/image32.jpe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
        <p:nvSpPr>
          <p:cNvPr id="8" name="TextBox 7">
            <a:extLst>
              <a:ext uri="{FF2B5EF4-FFF2-40B4-BE49-F238E27FC236}">
                <a16:creationId xmlns:a16="http://schemas.microsoft.com/office/drawing/2014/main" id="{9C755FA5-E2DC-8AF3-873B-C6DFC322BBB8}"/>
              </a:ext>
            </a:extLst>
          </p:cNvPr>
          <p:cNvSpPr txBox="1"/>
          <p:nvPr userDrawn="1">
            <p:extLst>
              <p:ext uri="{1162E1C5-73C7-4A58-AE30-91384D911F3F}">
                <p184:classification xmlns:p184="http://schemas.microsoft.com/office/powerpoint/2018/4/main" val="ftr"/>
              </p:ext>
            </p:extLst>
          </p:nvPr>
        </p:nvSpPr>
        <p:spPr>
          <a:xfrm>
            <a:off x="8973312" y="10165080"/>
            <a:ext cx="369888" cy="121920"/>
          </a:xfrm>
          <a:prstGeom prst="rect">
            <a:avLst/>
          </a:prstGeom>
        </p:spPr>
        <p:txBody>
          <a:bodyPr horzOverflow="overflow" lIns="0" tIns="0" rIns="0" bIns="0">
            <a:spAutoFit/>
          </a:bodyPr>
          <a:lstStyle/>
          <a:p>
            <a:pPr algn="l"/>
            <a:r>
              <a:rPr lang="es-MX" sz="800">
                <a:solidFill>
                  <a:srgbClr val="000000"/>
                </a:solidFill>
                <a:latin typeface="Arial" panose="020B0604020202020204" pitchFamily="34" charset="0"/>
                <a:cs typeface="Arial" panose="020B0604020202020204" pitchFamily="34" charset="0"/>
              </a:rPr>
              <a:t>Internal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2.sv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11" Type="http://schemas.openxmlformats.org/officeDocument/2006/relationships/hyperlink" Target="https://geo-mexico.com/?p=11887" TargetMode="External"/><Relationship Id="rId5" Type="http://schemas.openxmlformats.org/officeDocument/2006/relationships/image" Target="../media/image10.png"/><Relationship Id="rId10" Type="http://schemas.openxmlformats.org/officeDocument/2006/relationships/image" Target="../media/image8.svg"/><Relationship Id="rId4" Type="http://schemas.openxmlformats.org/officeDocument/2006/relationships/image" Target="../media/image9.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8.svg"/><Relationship Id="rId4" Type="http://schemas.openxmlformats.org/officeDocument/2006/relationships/image" Target="../media/image15.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8.svg"/><Relationship Id="rId7" Type="http://schemas.openxmlformats.org/officeDocument/2006/relationships/image" Target="../media/image21.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2.svg"/><Relationship Id="rId10" Type="http://schemas.openxmlformats.org/officeDocument/2006/relationships/image" Target="../media/image24.png"/><Relationship Id="rId4" Type="http://schemas.openxmlformats.org/officeDocument/2006/relationships/image" Target="../media/image1.png"/><Relationship Id="rId9" Type="http://schemas.openxmlformats.org/officeDocument/2006/relationships/image" Target="../media/image23.svg"/></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2.png"/><Relationship Id="rId7" Type="http://schemas.openxmlformats.org/officeDocument/2006/relationships/image" Target="../media/image18.png"/><Relationship Id="rId2" Type="http://schemas.openxmlformats.org/officeDocument/2006/relationships/image" Target="../media/image26.gif"/><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23.svg"/></Relationships>
</file>

<file path=ppt/slides/_rels/slide7.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8.svg"/><Relationship Id="rId7" Type="http://schemas.openxmlformats.org/officeDocument/2006/relationships/image" Target="../media/image2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svg"/><Relationship Id="rId10" Type="http://schemas.openxmlformats.org/officeDocument/2006/relationships/image" Target="../media/image23.svg"/><Relationship Id="rId4" Type="http://schemas.openxmlformats.org/officeDocument/2006/relationships/image" Target="../media/image1.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svg"/><Relationship Id="rId7" Type="http://schemas.openxmlformats.org/officeDocument/2006/relationships/image" Target="../media/image22.png"/><Relationship Id="rId12" Type="http://schemas.openxmlformats.org/officeDocument/2006/relationships/image" Target="../media/image19.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2.jpeg"/><Relationship Id="rId11" Type="http://schemas.openxmlformats.org/officeDocument/2006/relationships/image" Target="../media/image18.png"/><Relationship Id="rId5" Type="http://schemas.openxmlformats.org/officeDocument/2006/relationships/image" Target="../media/image31.jpeg"/><Relationship Id="rId10" Type="http://schemas.openxmlformats.org/officeDocument/2006/relationships/image" Target="../media/image8.svg"/><Relationship Id="rId4" Type="http://schemas.openxmlformats.org/officeDocument/2006/relationships/image" Target="../media/image30.jpe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0227790" y="3025717"/>
            <a:ext cx="8288735" cy="7549656"/>
          </a:xfrm>
          <a:custGeom>
            <a:avLst/>
            <a:gdLst/>
            <a:ahLst/>
            <a:cxnLst/>
            <a:rect l="l" t="t" r="r" b="b"/>
            <a:pathLst>
              <a:path w="8288735" h="7549656">
                <a:moveTo>
                  <a:pt x="0" y="0"/>
                </a:moveTo>
                <a:lnTo>
                  <a:pt x="8288735" y="0"/>
                </a:lnTo>
                <a:lnTo>
                  <a:pt x="8288735" y="7549656"/>
                </a:lnTo>
                <a:lnTo>
                  <a:pt x="0" y="754965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flipV="1">
            <a:off x="1459514" y="-1673036"/>
            <a:ext cx="2794156" cy="5846533"/>
          </a:xfrm>
          <a:custGeom>
            <a:avLst/>
            <a:gdLst/>
            <a:ahLst/>
            <a:cxnLst/>
            <a:rect l="l" t="t" r="r" b="b"/>
            <a:pathLst>
              <a:path w="2794156" h="5846533">
                <a:moveTo>
                  <a:pt x="0" y="5846533"/>
                </a:moveTo>
                <a:lnTo>
                  <a:pt x="2794156" y="5846533"/>
                </a:lnTo>
                <a:lnTo>
                  <a:pt x="2794156" y="0"/>
                </a:lnTo>
                <a:lnTo>
                  <a:pt x="0" y="0"/>
                </a:lnTo>
                <a:lnTo>
                  <a:pt x="0" y="5846533"/>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898462" y="2934601"/>
            <a:ext cx="14491076" cy="4417798"/>
            <a:chOff x="0" y="0"/>
            <a:chExt cx="19321435" cy="5890398"/>
          </a:xfrm>
        </p:grpSpPr>
        <p:sp>
          <p:nvSpPr>
            <p:cNvPr id="6" name="TextBox 6"/>
            <p:cNvSpPr txBox="1"/>
            <p:nvPr/>
          </p:nvSpPr>
          <p:spPr>
            <a:xfrm>
              <a:off x="0" y="104775"/>
              <a:ext cx="17330134" cy="4383871"/>
            </a:xfrm>
            <a:prstGeom prst="rect">
              <a:avLst/>
            </a:prstGeom>
          </p:spPr>
          <p:txBody>
            <a:bodyPr lIns="0" tIns="0" rIns="0" bIns="0" rtlCol="0" anchor="t">
              <a:spAutoFit/>
            </a:bodyPr>
            <a:lstStyle/>
            <a:p>
              <a:pPr marL="0" lvl="0" indent="0">
                <a:lnSpc>
                  <a:spcPts val="12735"/>
                </a:lnSpc>
              </a:pPr>
              <a:r>
                <a:rPr lang="en-US" sz="11577">
                  <a:solidFill>
                    <a:srgbClr val="FFFFFF"/>
                  </a:solidFill>
                  <a:latin typeface="Nourd Heavy"/>
                </a:rPr>
                <a:t>Water-Quality Analyzing Dron</a:t>
              </a:r>
            </a:p>
          </p:txBody>
        </p:sp>
        <p:sp>
          <p:nvSpPr>
            <p:cNvPr id="7" name="TextBox 7"/>
            <p:cNvSpPr txBox="1"/>
            <p:nvPr/>
          </p:nvSpPr>
          <p:spPr>
            <a:xfrm>
              <a:off x="0" y="5023623"/>
              <a:ext cx="19321435" cy="866775"/>
            </a:xfrm>
            <a:prstGeom prst="rect">
              <a:avLst/>
            </a:prstGeom>
          </p:spPr>
          <p:txBody>
            <a:bodyPr lIns="0" tIns="0" rIns="0" bIns="0" rtlCol="0" anchor="t">
              <a:spAutoFit/>
            </a:bodyPr>
            <a:lstStyle/>
            <a:p>
              <a:pPr marL="0" lvl="0" indent="0">
                <a:lnSpc>
                  <a:spcPts val="4950"/>
                </a:lnSpc>
              </a:pPr>
              <a:r>
                <a:rPr lang="en-US" sz="4500">
                  <a:solidFill>
                    <a:srgbClr val="C7C4C4"/>
                  </a:solidFill>
                  <a:latin typeface="Montaser Arabic"/>
                </a:rPr>
                <a:t>By Custom Robotics </a:t>
              </a:r>
            </a:p>
          </p:txBody>
        </p:sp>
      </p:grpSp>
      <p:sp>
        <p:nvSpPr>
          <p:cNvPr id="8" name="Freeform 8"/>
          <p:cNvSpPr/>
          <p:nvPr/>
        </p:nvSpPr>
        <p:spPr>
          <a:xfrm>
            <a:off x="-620625" y="8509786"/>
            <a:ext cx="4527362" cy="1011111"/>
          </a:xfrm>
          <a:custGeom>
            <a:avLst/>
            <a:gdLst/>
            <a:ahLst/>
            <a:cxnLst/>
            <a:rect l="l" t="t" r="r" b="b"/>
            <a:pathLst>
              <a:path w="4527362" h="1011111">
                <a:moveTo>
                  <a:pt x="0" y="0"/>
                </a:moveTo>
                <a:lnTo>
                  <a:pt x="4527362" y="0"/>
                </a:lnTo>
                <a:lnTo>
                  <a:pt x="4527362" y="1011110"/>
                </a:lnTo>
                <a:lnTo>
                  <a:pt x="0" y="101111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a:off x="14381263" y="766104"/>
            <a:ext cx="4527362" cy="1011111"/>
          </a:xfrm>
          <a:custGeom>
            <a:avLst/>
            <a:gdLst/>
            <a:ahLst/>
            <a:cxnLst/>
            <a:rect l="l" t="t" r="r" b="b"/>
            <a:pathLst>
              <a:path w="4527362" h="1011111">
                <a:moveTo>
                  <a:pt x="0" y="0"/>
                </a:moveTo>
                <a:lnTo>
                  <a:pt x="4527362" y="0"/>
                </a:lnTo>
                <a:lnTo>
                  <a:pt x="4527362" y="1011110"/>
                </a:lnTo>
                <a:lnTo>
                  <a:pt x="0" y="101111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3500693" y="3003779"/>
            <a:ext cx="11286615" cy="6346676"/>
          </a:xfrm>
          <a:custGeom>
            <a:avLst/>
            <a:gdLst/>
            <a:ahLst/>
            <a:cxnLst/>
            <a:rect l="l" t="t" r="r" b="b"/>
            <a:pathLst>
              <a:path w="11286615" h="6346676">
                <a:moveTo>
                  <a:pt x="0" y="0"/>
                </a:moveTo>
                <a:lnTo>
                  <a:pt x="11286614" y="0"/>
                </a:lnTo>
                <a:lnTo>
                  <a:pt x="11286614" y="6346677"/>
                </a:lnTo>
                <a:lnTo>
                  <a:pt x="0" y="6346677"/>
                </a:lnTo>
                <a:lnTo>
                  <a:pt x="0" y="0"/>
                </a:lnTo>
                <a:close/>
              </a:path>
            </a:pathLst>
          </a:custGeom>
          <a:blipFill>
            <a:blip r:embed="rId4"/>
            <a:stretch>
              <a:fillRect/>
            </a:stretch>
          </a:blipFill>
        </p:spPr>
      </p:sp>
      <p:sp>
        <p:nvSpPr>
          <p:cNvPr id="4" name="Freeform 4"/>
          <p:cNvSpPr/>
          <p:nvPr/>
        </p:nvSpPr>
        <p:spPr>
          <a:xfrm>
            <a:off x="11842264" y="5996143"/>
            <a:ext cx="6445736" cy="5870991"/>
          </a:xfrm>
          <a:custGeom>
            <a:avLst/>
            <a:gdLst/>
            <a:ahLst/>
            <a:cxnLst/>
            <a:rect l="l" t="t" r="r" b="b"/>
            <a:pathLst>
              <a:path w="6445736" h="5870991">
                <a:moveTo>
                  <a:pt x="0" y="0"/>
                </a:moveTo>
                <a:lnTo>
                  <a:pt x="6445736" y="0"/>
                </a:lnTo>
                <a:lnTo>
                  <a:pt x="6445736" y="5870990"/>
                </a:lnTo>
                <a:lnTo>
                  <a:pt x="0" y="58709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0" y="0"/>
            <a:ext cx="6035040" cy="10287000"/>
          </a:xfrm>
          <a:custGeom>
            <a:avLst/>
            <a:gdLst/>
            <a:ahLst/>
            <a:cxnLst/>
            <a:rect l="l" t="t" r="r" b="b"/>
            <a:pathLst>
              <a:path w="6035040" h="10287000">
                <a:moveTo>
                  <a:pt x="0" y="0"/>
                </a:moveTo>
                <a:lnTo>
                  <a:pt x="6035040" y="0"/>
                </a:lnTo>
                <a:lnTo>
                  <a:pt x="6035040" y="10287000"/>
                </a:lnTo>
                <a:lnTo>
                  <a:pt x="0" y="102870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TextBox 6"/>
          <p:cNvSpPr txBox="1"/>
          <p:nvPr/>
        </p:nvSpPr>
        <p:spPr>
          <a:xfrm>
            <a:off x="2987793" y="1206016"/>
            <a:ext cx="12312413" cy="1000125"/>
          </a:xfrm>
          <a:prstGeom prst="rect">
            <a:avLst/>
          </a:prstGeom>
        </p:spPr>
        <p:txBody>
          <a:bodyPr lIns="0" tIns="0" rIns="0" bIns="0" rtlCol="0" anchor="t">
            <a:spAutoFit/>
          </a:bodyPr>
          <a:lstStyle/>
          <a:p>
            <a:pPr marL="0" lvl="0" indent="0" algn="l">
              <a:lnSpc>
                <a:spcPts val="7920"/>
              </a:lnSpc>
              <a:spcBef>
                <a:spcPct val="0"/>
              </a:spcBef>
            </a:pPr>
            <a:r>
              <a:rPr lang="en-US" sz="6600">
                <a:solidFill>
                  <a:srgbClr val="FFFFFF"/>
                </a:solidFill>
                <a:latin typeface="Nourd Heavy"/>
              </a:rPr>
              <a:t>DRON´t pollute our water!</a:t>
            </a:r>
          </a:p>
        </p:txBody>
      </p:sp>
      <p:sp>
        <p:nvSpPr>
          <p:cNvPr id="7" name="Freeform 7"/>
          <p:cNvSpPr/>
          <p:nvPr/>
        </p:nvSpPr>
        <p:spPr>
          <a:xfrm rot="-10800000">
            <a:off x="15708082" y="0"/>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7250556" y="2651354"/>
            <a:ext cx="3786885" cy="352425"/>
          </a:xfrm>
          <a:prstGeom prst="rect">
            <a:avLst/>
          </a:prstGeom>
        </p:spPr>
        <p:txBody>
          <a:bodyPr wrap="square" lIns="0" tIns="0" rIns="0" bIns="0" rtlCol="0" anchor="t">
            <a:spAutoFit/>
          </a:bodyPr>
          <a:lstStyle/>
          <a:p>
            <a:pPr algn="ctr">
              <a:lnSpc>
                <a:spcPts val="2879"/>
              </a:lnSpc>
              <a:spcBef>
                <a:spcPct val="0"/>
              </a:spcBef>
            </a:pPr>
            <a:r>
              <a:rPr lang="en-US" sz="2400" dirty="0">
                <a:solidFill>
                  <a:srgbClr val="117CC2"/>
                </a:solidFill>
                <a:latin typeface="Nourd"/>
              </a:rPr>
              <a:t>Source: </a:t>
            </a:r>
            <a:r>
              <a:rPr lang="en-US" sz="2400" u="sng" dirty="0">
                <a:solidFill>
                  <a:srgbClr val="117CC2"/>
                </a:solidFill>
                <a:latin typeface="Nourd"/>
                <a:hlinkClick r:id="rId11" tooltip="https://geo-mexico.com/?p=11887"/>
              </a:rPr>
              <a:t>geo-mexico.com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9144000" y="-666069"/>
            <a:ext cx="9144000" cy="10953069"/>
            <a:chOff x="0" y="0"/>
            <a:chExt cx="12192000" cy="14604093"/>
          </a:xfrm>
        </p:grpSpPr>
        <p:pic>
          <p:nvPicPr>
            <p:cNvPr id="4" name="Picture 4"/>
            <p:cNvPicPr>
              <a:picLocks noChangeAspect="1"/>
            </p:cNvPicPr>
            <p:nvPr/>
          </p:nvPicPr>
          <p:blipFill>
            <a:blip r:embed="rId4"/>
            <a:srcRect l="11458" r="26972"/>
            <a:stretch>
              <a:fillRect/>
            </a:stretch>
          </p:blipFill>
          <p:spPr>
            <a:xfrm>
              <a:off x="0" y="0"/>
              <a:ext cx="12192000" cy="14604093"/>
            </a:xfrm>
            <a:prstGeom prst="rect">
              <a:avLst/>
            </a:prstGeom>
          </p:spPr>
        </p:pic>
      </p:grpSp>
      <p:sp>
        <p:nvSpPr>
          <p:cNvPr id="5" name="Freeform 5"/>
          <p:cNvSpPr/>
          <p:nvPr/>
        </p:nvSpPr>
        <p:spPr>
          <a:xfrm rot="-10800000">
            <a:off x="-356700" y="9029124"/>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a:off x="11842264" y="5996143"/>
            <a:ext cx="6445736" cy="5870991"/>
          </a:xfrm>
          <a:custGeom>
            <a:avLst/>
            <a:gdLst/>
            <a:ahLst/>
            <a:cxnLst/>
            <a:rect l="l" t="t" r="r" b="b"/>
            <a:pathLst>
              <a:path w="6445736" h="5870991">
                <a:moveTo>
                  <a:pt x="0" y="0"/>
                </a:moveTo>
                <a:lnTo>
                  <a:pt x="6445736" y="0"/>
                </a:lnTo>
                <a:lnTo>
                  <a:pt x="6445736" y="5870990"/>
                </a:lnTo>
                <a:lnTo>
                  <a:pt x="0" y="587099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767686" y="1430599"/>
            <a:ext cx="8007720" cy="5972175"/>
          </a:xfrm>
          <a:prstGeom prst="rect">
            <a:avLst/>
          </a:prstGeom>
        </p:spPr>
        <p:txBody>
          <a:bodyPr lIns="0" tIns="0" rIns="0" bIns="0" rtlCol="0" anchor="t">
            <a:spAutoFit/>
          </a:bodyPr>
          <a:lstStyle/>
          <a:p>
            <a:pPr marL="0" lvl="0" indent="0" algn="l">
              <a:lnSpc>
                <a:spcPts val="5999"/>
              </a:lnSpc>
              <a:spcBef>
                <a:spcPct val="0"/>
              </a:spcBef>
            </a:pPr>
            <a:r>
              <a:rPr lang="en-US" sz="3999">
                <a:solidFill>
                  <a:srgbClr val="FFFFFF"/>
                </a:solidFill>
                <a:latin typeface="Montaser Arabic"/>
              </a:rPr>
              <a:t>The project AQUABOTICS borns with the idea to help local authorities related to water quality to timely detect unauthorized discharges of polluted water into our most important lakes in Jalisco and other lakes of México.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3" name="Freeform 3"/>
          <p:cNvSpPr/>
          <p:nvPr/>
        </p:nvSpPr>
        <p:spPr>
          <a:xfrm flipH="1">
            <a:off x="9144000" y="1677130"/>
            <a:ext cx="7103029" cy="7568672"/>
          </a:xfrm>
          <a:custGeom>
            <a:avLst/>
            <a:gdLst/>
            <a:ahLst/>
            <a:cxnLst/>
            <a:rect l="l" t="t" r="r" b="b"/>
            <a:pathLst>
              <a:path w="7103029" h="7568672">
                <a:moveTo>
                  <a:pt x="7103029" y="0"/>
                </a:moveTo>
                <a:lnTo>
                  <a:pt x="0" y="0"/>
                </a:lnTo>
                <a:lnTo>
                  <a:pt x="0" y="7568672"/>
                </a:lnTo>
                <a:lnTo>
                  <a:pt x="7103029" y="7568672"/>
                </a:lnTo>
                <a:lnTo>
                  <a:pt x="7103029" y="0"/>
                </a:lnTo>
                <a:close/>
              </a:path>
            </a:pathLst>
          </a:custGeom>
          <a:blipFill>
            <a:blip r:embed="rId4"/>
            <a:stretch>
              <a:fillRect/>
            </a:stretch>
          </a:blipFill>
        </p:spPr>
      </p:sp>
      <p:sp>
        <p:nvSpPr>
          <p:cNvPr id="4" name="Freeform 4"/>
          <p:cNvSpPr/>
          <p:nvPr/>
        </p:nvSpPr>
        <p:spPr>
          <a:xfrm>
            <a:off x="12947146" y="3552472"/>
            <a:ext cx="5571779" cy="6878740"/>
          </a:xfrm>
          <a:custGeom>
            <a:avLst/>
            <a:gdLst/>
            <a:ahLst/>
            <a:cxnLst/>
            <a:rect l="l" t="t" r="r" b="b"/>
            <a:pathLst>
              <a:path w="5571779" h="6878740">
                <a:moveTo>
                  <a:pt x="0" y="0"/>
                </a:moveTo>
                <a:lnTo>
                  <a:pt x="5571779" y="0"/>
                </a:lnTo>
                <a:lnTo>
                  <a:pt x="5571779" y="6878739"/>
                </a:lnTo>
                <a:lnTo>
                  <a:pt x="0" y="687873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0800000">
            <a:off x="0" y="0"/>
            <a:ext cx="4363296" cy="5966900"/>
          </a:xfrm>
          <a:custGeom>
            <a:avLst/>
            <a:gdLst/>
            <a:ahLst/>
            <a:cxnLst/>
            <a:rect l="l" t="t" r="r" b="b"/>
            <a:pathLst>
              <a:path w="4363296" h="5966900">
                <a:moveTo>
                  <a:pt x="0" y="0"/>
                </a:moveTo>
                <a:lnTo>
                  <a:pt x="4363296" y="0"/>
                </a:lnTo>
                <a:lnTo>
                  <a:pt x="4363296" y="5966900"/>
                </a:lnTo>
                <a:lnTo>
                  <a:pt x="0" y="59669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rot="-10800000">
            <a:off x="-420124" y="8598985"/>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7" name="Freeform 7"/>
          <p:cNvSpPr/>
          <p:nvPr/>
        </p:nvSpPr>
        <p:spPr>
          <a:xfrm rot="-10800000">
            <a:off x="13991563" y="523145"/>
            <a:ext cx="4527362" cy="1011111"/>
          </a:xfrm>
          <a:custGeom>
            <a:avLst/>
            <a:gdLst/>
            <a:ahLst/>
            <a:cxnLst/>
            <a:rect l="l" t="t" r="r" b="b"/>
            <a:pathLst>
              <a:path w="4527362" h="1011111">
                <a:moveTo>
                  <a:pt x="0" y="0"/>
                </a:moveTo>
                <a:lnTo>
                  <a:pt x="4527362" y="0"/>
                </a:lnTo>
                <a:lnTo>
                  <a:pt x="4527362" y="1011110"/>
                </a:lnTo>
                <a:lnTo>
                  <a:pt x="0" y="101111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1843557" y="1789010"/>
            <a:ext cx="6484602" cy="1209675"/>
          </a:xfrm>
          <a:prstGeom prst="rect">
            <a:avLst/>
          </a:prstGeom>
        </p:spPr>
        <p:txBody>
          <a:bodyPr lIns="0" tIns="0" rIns="0" bIns="0" rtlCol="0" anchor="t">
            <a:spAutoFit/>
          </a:bodyPr>
          <a:lstStyle/>
          <a:p>
            <a:pPr marL="0" lvl="0" indent="0" algn="l">
              <a:lnSpc>
                <a:spcPts val="9600"/>
              </a:lnSpc>
              <a:spcBef>
                <a:spcPct val="0"/>
              </a:spcBef>
            </a:pPr>
            <a:r>
              <a:rPr lang="en-US" sz="8000">
                <a:solidFill>
                  <a:srgbClr val="FFFFFF"/>
                </a:solidFill>
                <a:latin typeface="Nourd Bold"/>
              </a:rPr>
              <a:t>The solution</a:t>
            </a:r>
          </a:p>
        </p:txBody>
      </p:sp>
      <p:sp>
        <p:nvSpPr>
          <p:cNvPr id="9" name="TextBox 9"/>
          <p:cNvSpPr txBox="1"/>
          <p:nvPr/>
        </p:nvSpPr>
        <p:spPr>
          <a:xfrm>
            <a:off x="1843557" y="3143437"/>
            <a:ext cx="7088381" cy="4550335"/>
          </a:xfrm>
          <a:prstGeom prst="rect">
            <a:avLst/>
          </a:prstGeom>
        </p:spPr>
        <p:txBody>
          <a:bodyPr lIns="0" tIns="0" rIns="0" bIns="0" rtlCol="0" anchor="t">
            <a:spAutoFit/>
          </a:bodyPr>
          <a:lstStyle/>
          <a:p>
            <a:pPr marL="0" lvl="0" indent="0" algn="l">
              <a:lnSpc>
                <a:spcPts val="4591"/>
              </a:lnSpc>
              <a:spcBef>
                <a:spcPct val="0"/>
              </a:spcBef>
            </a:pPr>
            <a:r>
              <a:rPr lang="en-US" sz="3060">
                <a:solidFill>
                  <a:srgbClr val="FFFFFF"/>
                </a:solidFill>
                <a:latin typeface="Montaser Arabic"/>
              </a:rPr>
              <a:t>Our team equipped a middle range drone with different types of water quality sensors that can produce a first approach about the water quality on the measurement zone to timely give an alert to authorities so they can attend the problem as soon as posible.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rot="-10800000">
            <a:off x="14746112" y="8752745"/>
            <a:ext cx="4527362" cy="1011111"/>
          </a:xfrm>
          <a:custGeom>
            <a:avLst/>
            <a:gdLst/>
            <a:ahLst/>
            <a:cxnLst/>
            <a:rect l="l" t="t" r="r" b="b"/>
            <a:pathLst>
              <a:path w="4527362" h="1011111">
                <a:moveTo>
                  <a:pt x="0" y="0"/>
                </a:moveTo>
                <a:lnTo>
                  <a:pt x="4527361" y="0"/>
                </a:lnTo>
                <a:lnTo>
                  <a:pt x="4527361" y="1011110"/>
                </a:lnTo>
                <a:lnTo>
                  <a:pt x="0" y="10111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427263" y="1392555"/>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4">
              <a:alphaModFix amt="19999"/>
              <a:extLst>
                <a:ext uri="{96DAC541-7B7A-43D3-8B79-37D633B846F1}">
                  <asvg:svgBlip xmlns:asvg="http://schemas.microsoft.com/office/drawing/2016/SVG/main" r:embed="rId5"/>
                </a:ext>
              </a:extLst>
            </a:blip>
            <a:stretch>
              <a:fillRect/>
            </a:stretch>
          </a:blipFill>
        </p:spPr>
      </p:sp>
      <p:sp>
        <p:nvSpPr>
          <p:cNvPr id="5" name="Freeform 5"/>
          <p:cNvSpPr/>
          <p:nvPr/>
        </p:nvSpPr>
        <p:spPr>
          <a:xfrm rot="-5400000">
            <a:off x="14538541" y="-1468692"/>
            <a:ext cx="2280767" cy="5218151"/>
          </a:xfrm>
          <a:custGeom>
            <a:avLst/>
            <a:gdLst/>
            <a:ahLst/>
            <a:cxnLst/>
            <a:rect l="l" t="t" r="r" b="b"/>
            <a:pathLst>
              <a:path w="2280767" h="5218151">
                <a:moveTo>
                  <a:pt x="0" y="0"/>
                </a:moveTo>
                <a:lnTo>
                  <a:pt x="2280767" y="0"/>
                </a:lnTo>
                <a:lnTo>
                  <a:pt x="2280767" y="5218151"/>
                </a:lnTo>
                <a:lnTo>
                  <a:pt x="0" y="52181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flipV="1">
            <a:off x="-196152" y="7494835"/>
            <a:ext cx="3564095" cy="2984930"/>
          </a:xfrm>
          <a:custGeom>
            <a:avLst/>
            <a:gdLst/>
            <a:ahLst/>
            <a:cxnLst/>
            <a:rect l="l" t="t" r="r" b="b"/>
            <a:pathLst>
              <a:path w="3564095" h="2984930">
                <a:moveTo>
                  <a:pt x="0" y="2984929"/>
                </a:moveTo>
                <a:lnTo>
                  <a:pt x="3564095" y="2984929"/>
                </a:lnTo>
                <a:lnTo>
                  <a:pt x="3564095" y="0"/>
                </a:lnTo>
                <a:lnTo>
                  <a:pt x="0" y="0"/>
                </a:lnTo>
                <a:lnTo>
                  <a:pt x="0" y="2984929"/>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2901711" y="2280767"/>
            <a:ext cx="7878453" cy="7892882"/>
          </a:xfrm>
          <a:custGeom>
            <a:avLst/>
            <a:gdLst/>
            <a:ahLst/>
            <a:cxnLst/>
            <a:rect l="l" t="t" r="r" b="b"/>
            <a:pathLst>
              <a:path w="7878453" h="7892882">
                <a:moveTo>
                  <a:pt x="0" y="0"/>
                </a:moveTo>
                <a:lnTo>
                  <a:pt x="7878452" y="0"/>
                </a:lnTo>
                <a:lnTo>
                  <a:pt x="7878452" y="7892882"/>
                </a:lnTo>
                <a:lnTo>
                  <a:pt x="0" y="7892882"/>
                </a:lnTo>
                <a:lnTo>
                  <a:pt x="0" y="0"/>
                </a:lnTo>
                <a:close/>
              </a:path>
            </a:pathLst>
          </a:custGeom>
          <a:blipFill>
            <a:blip r:embed="rId10"/>
            <a:stretch>
              <a:fillRect/>
            </a:stretch>
          </a:blipFill>
        </p:spPr>
      </p:sp>
      <p:sp>
        <p:nvSpPr>
          <p:cNvPr id="8" name="Freeform 8"/>
          <p:cNvSpPr/>
          <p:nvPr/>
        </p:nvSpPr>
        <p:spPr>
          <a:xfrm>
            <a:off x="11631874" y="3333368"/>
            <a:ext cx="3896896" cy="3620265"/>
          </a:xfrm>
          <a:custGeom>
            <a:avLst/>
            <a:gdLst/>
            <a:ahLst/>
            <a:cxnLst/>
            <a:rect l="l" t="t" r="r" b="b"/>
            <a:pathLst>
              <a:path w="3896896" h="3620265">
                <a:moveTo>
                  <a:pt x="0" y="0"/>
                </a:moveTo>
                <a:lnTo>
                  <a:pt x="3896896" y="0"/>
                </a:lnTo>
                <a:lnTo>
                  <a:pt x="3896896" y="3620264"/>
                </a:lnTo>
                <a:lnTo>
                  <a:pt x="0" y="3620264"/>
                </a:lnTo>
                <a:lnTo>
                  <a:pt x="0" y="0"/>
                </a:lnTo>
                <a:close/>
              </a:path>
            </a:pathLst>
          </a:custGeom>
          <a:blipFill>
            <a:blip r:embed="rId11"/>
            <a:stretch>
              <a:fillRect/>
            </a:stretch>
          </a:blipFill>
        </p:spPr>
      </p:sp>
      <p:sp>
        <p:nvSpPr>
          <p:cNvPr id="9" name="TextBox 9"/>
          <p:cNvSpPr txBox="1"/>
          <p:nvPr/>
        </p:nvSpPr>
        <p:spPr>
          <a:xfrm>
            <a:off x="1492760" y="640321"/>
            <a:ext cx="12087561" cy="1000125"/>
          </a:xfrm>
          <a:prstGeom prst="rect">
            <a:avLst/>
          </a:prstGeom>
        </p:spPr>
        <p:txBody>
          <a:bodyPr lIns="0" tIns="0" rIns="0" bIns="0" rtlCol="0" anchor="t">
            <a:spAutoFit/>
          </a:bodyPr>
          <a:lstStyle/>
          <a:p>
            <a:pPr marL="0" lvl="0" indent="0" algn="ctr">
              <a:lnSpc>
                <a:spcPts val="7920"/>
              </a:lnSpc>
              <a:spcBef>
                <a:spcPct val="0"/>
              </a:spcBef>
            </a:pPr>
            <a:r>
              <a:rPr lang="en-US" sz="6600">
                <a:solidFill>
                  <a:srgbClr val="FFFFFF"/>
                </a:solidFill>
                <a:latin typeface="Nourd Heavy"/>
              </a:rPr>
              <a:t>Sensors and deployment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0" fill="hold"/>
                                        <p:tgtEl>
                                          <p:spTgt spid="8"/>
                                        </p:tgtEl>
                                        <p:attrNameLst>
                                          <p:attrName>ppt_x</p:attrName>
                                        </p:attrNameLst>
                                      </p:cBhvr>
                                      <p:tavLst>
                                        <p:tav tm="0">
                                          <p:val>
                                            <p:strVal val="#ppt_x"/>
                                          </p:val>
                                        </p:tav>
                                        <p:tav tm="100000">
                                          <p:val>
                                            <p:strVal val="#ppt_x"/>
                                          </p:val>
                                        </p:tav>
                                      </p:tavLst>
                                    </p:anim>
                                    <p:anim calcmode="lin" valueType="num">
                                      <p:cBhvr additive="base">
                                        <p:cTn id="8" dur="3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pic>
        <p:nvPicPr>
          <p:cNvPr id="10" name="Picture 9" descr="A screen shot of a phone&#10;&#10;Description automatically generated">
            <a:extLst>
              <a:ext uri="{FF2B5EF4-FFF2-40B4-BE49-F238E27FC236}">
                <a16:creationId xmlns:a16="http://schemas.microsoft.com/office/drawing/2014/main" id="{52089268-F3FF-6BD2-5D59-7EB4DA3387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0722" y="752844"/>
            <a:ext cx="9257190" cy="9257190"/>
          </a:xfrm>
          <a:prstGeom prst="rect">
            <a:avLst/>
          </a:prstGeom>
        </p:spPr>
      </p:pic>
      <p:sp>
        <p:nvSpPr>
          <p:cNvPr id="2" name="Freeform 2"/>
          <p:cNvSpPr/>
          <p:nvPr/>
        </p:nvSpPr>
        <p:spPr>
          <a:xfrm>
            <a:off x="-233183" y="-194603"/>
            <a:ext cx="3564095" cy="2984930"/>
          </a:xfrm>
          <a:custGeom>
            <a:avLst/>
            <a:gdLst/>
            <a:ahLst/>
            <a:cxnLst/>
            <a:rect l="l" t="t" r="r" b="b"/>
            <a:pathLst>
              <a:path w="3564095" h="2984930">
                <a:moveTo>
                  <a:pt x="0" y="0"/>
                </a:moveTo>
                <a:lnTo>
                  <a:pt x="3564095" y="0"/>
                </a:lnTo>
                <a:lnTo>
                  <a:pt x="3564095" y="2984930"/>
                </a:lnTo>
                <a:lnTo>
                  <a:pt x="0" y="298493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rot="-10800000">
            <a:off x="-423461" y="8775390"/>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4752327" y="5381439"/>
            <a:ext cx="3727955" cy="5100964"/>
          </a:xfrm>
          <a:custGeom>
            <a:avLst/>
            <a:gdLst/>
            <a:ahLst/>
            <a:cxnLst/>
            <a:rect l="l" t="t" r="r" b="b"/>
            <a:pathLst>
              <a:path w="3727955" h="5100964">
                <a:moveTo>
                  <a:pt x="0" y="0"/>
                </a:moveTo>
                <a:lnTo>
                  <a:pt x="3727955" y="0"/>
                </a:lnTo>
                <a:lnTo>
                  <a:pt x="3727955" y="5100965"/>
                </a:lnTo>
                <a:lnTo>
                  <a:pt x="0" y="510096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rot="-10800000">
            <a:off x="13971970" y="475520"/>
            <a:ext cx="4527362" cy="1011111"/>
          </a:xfrm>
          <a:custGeom>
            <a:avLst/>
            <a:gdLst/>
            <a:ahLst/>
            <a:cxnLst/>
            <a:rect l="l" t="t" r="r" b="b"/>
            <a:pathLst>
              <a:path w="4527362" h="1011111">
                <a:moveTo>
                  <a:pt x="0" y="0"/>
                </a:moveTo>
                <a:lnTo>
                  <a:pt x="4527362" y="0"/>
                </a:lnTo>
                <a:lnTo>
                  <a:pt x="4527362" y="1011110"/>
                </a:lnTo>
                <a:lnTo>
                  <a:pt x="0" y="101111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2210088" y="1763501"/>
            <a:ext cx="7630002" cy="1209675"/>
          </a:xfrm>
          <a:prstGeom prst="rect">
            <a:avLst/>
          </a:prstGeom>
        </p:spPr>
        <p:txBody>
          <a:bodyPr lIns="0" tIns="0" rIns="0" bIns="0" rtlCol="0" anchor="t">
            <a:spAutoFit/>
          </a:bodyPr>
          <a:lstStyle/>
          <a:p>
            <a:pPr marL="0" lvl="0" indent="0" algn="l">
              <a:lnSpc>
                <a:spcPts val="9600"/>
              </a:lnSpc>
              <a:spcBef>
                <a:spcPct val="0"/>
              </a:spcBef>
            </a:pPr>
            <a:r>
              <a:rPr lang="en-US" sz="8000">
                <a:solidFill>
                  <a:srgbClr val="FFFFFF"/>
                </a:solidFill>
                <a:latin typeface="Nourd Heavy"/>
              </a:rPr>
              <a:t>Application</a:t>
            </a:r>
          </a:p>
        </p:txBody>
      </p:sp>
      <p:sp>
        <p:nvSpPr>
          <p:cNvPr id="8" name="TextBox 8"/>
          <p:cNvSpPr txBox="1"/>
          <p:nvPr/>
        </p:nvSpPr>
        <p:spPr>
          <a:xfrm>
            <a:off x="2210088" y="3239574"/>
            <a:ext cx="6122811" cy="3634585"/>
          </a:xfrm>
          <a:prstGeom prst="rect">
            <a:avLst/>
          </a:prstGeom>
        </p:spPr>
        <p:txBody>
          <a:bodyPr lIns="0" tIns="0" rIns="0" bIns="0" rtlCol="0" anchor="t">
            <a:spAutoFit/>
          </a:bodyPr>
          <a:lstStyle/>
          <a:p>
            <a:pPr marL="0" lvl="0" indent="0">
              <a:lnSpc>
                <a:spcPts val="4050"/>
              </a:lnSpc>
              <a:spcBef>
                <a:spcPct val="0"/>
              </a:spcBef>
            </a:pPr>
            <a:r>
              <a:rPr lang="en-US" sz="2700" dirty="0">
                <a:solidFill>
                  <a:srgbClr val="FFFFFF"/>
                </a:solidFill>
                <a:latin typeface="Montaser Arabic"/>
              </a:rPr>
              <a:t>In order to control and have the feedback from the drone and the sensors we develop a control application which can be used to specify the measurement areas and provide the report of all the drone position and sensors readings.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6" name="Freeform 6"/>
          <p:cNvSpPr/>
          <p:nvPr/>
        </p:nvSpPr>
        <p:spPr>
          <a:xfrm rot="-10800000">
            <a:off x="8398920" y="9177937"/>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3" name="Freeform 3"/>
          <p:cNvSpPr/>
          <p:nvPr/>
        </p:nvSpPr>
        <p:spPr>
          <a:xfrm flipH="1">
            <a:off x="14499711" y="-227459"/>
            <a:ext cx="3998286" cy="4444598"/>
          </a:xfrm>
          <a:custGeom>
            <a:avLst/>
            <a:gdLst/>
            <a:ahLst/>
            <a:cxnLst/>
            <a:rect l="l" t="t" r="r" b="b"/>
            <a:pathLst>
              <a:path w="3998286" h="4444598">
                <a:moveTo>
                  <a:pt x="3998286" y="0"/>
                </a:moveTo>
                <a:lnTo>
                  <a:pt x="0" y="0"/>
                </a:lnTo>
                <a:lnTo>
                  <a:pt x="0" y="4444597"/>
                </a:lnTo>
                <a:lnTo>
                  <a:pt x="3998286" y="4444597"/>
                </a:lnTo>
                <a:lnTo>
                  <a:pt x="3998286"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4" name="Group 4"/>
          <p:cNvGrpSpPr/>
          <p:nvPr/>
        </p:nvGrpSpPr>
        <p:grpSpPr>
          <a:xfrm>
            <a:off x="0" y="0"/>
            <a:ext cx="9144000" cy="10287000"/>
            <a:chOff x="0" y="0"/>
            <a:chExt cx="12192000" cy="13716000"/>
          </a:xfrm>
        </p:grpSpPr>
        <p:pic>
          <p:nvPicPr>
            <p:cNvPr id="5" name="Picture 5"/>
            <p:cNvPicPr>
              <a:picLocks noChangeAspect="1"/>
            </p:cNvPicPr>
            <p:nvPr/>
          </p:nvPicPr>
          <p:blipFill>
            <a:blip r:embed="rId8"/>
            <a:srcRect l="5474" r="27859"/>
            <a:stretch>
              <a:fillRect/>
            </a:stretch>
          </p:blipFill>
          <p:spPr>
            <a:xfrm>
              <a:off x="0" y="0"/>
              <a:ext cx="12192000" cy="13716000"/>
            </a:xfrm>
            <a:prstGeom prst="rect">
              <a:avLst/>
            </a:prstGeom>
          </p:spPr>
        </p:pic>
      </p:grpSp>
      <p:sp>
        <p:nvSpPr>
          <p:cNvPr id="7" name="Freeform 7"/>
          <p:cNvSpPr/>
          <p:nvPr/>
        </p:nvSpPr>
        <p:spPr>
          <a:xfrm flipV="1">
            <a:off x="-196152" y="7494835"/>
            <a:ext cx="3564095" cy="2984930"/>
          </a:xfrm>
          <a:custGeom>
            <a:avLst/>
            <a:gdLst/>
            <a:ahLst/>
            <a:cxnLst/>
            <a:rect l="l" t="t" r="r" b="b"/>
            <a:pathLst>
              <a:path w="3564095" h="2984930">
                <a:moveTo>
                  <a:pt x="0" y="2984929"/>
                </a:moveTo>
                <a:lnTo>
                  <a:pt x="3564095" y="2984929"/>
                </a:lnTo>
                <a:lnTo>
                  <a:pt x="3564095" y="0"/>
                </a:lnTo>
                <a:lnTo>
                  <a:pt x="0" y="0"/>
                </a:lnTo>
                <a:lnTo>
                  <a:pt x="0" y="2984929"/>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9818145" y="170066"/>
            <a:ext cx="7166487" cy="1209675"/>
          </a:xfrm>
          <a:prstGeom prst="rect">
            <a:avLst/>
          </a:prstGeom>
        </p:spPr>
        <p:txBody>
          <a:bodyPr lIns="0" tIns="0" rIns="0" bIns="0" rtlCol="0" anchor="t">
            <a:spAutoFit/>
          </a:bodyPr>
          <a:lstStyle/>
          <a:p>
            <a:pPr marL="0" lvl="0" indent="0" algn="l">
              <a:lnSpc>
                <a:spcPts val="9600"/>
              </a:lnSpc>
              <a:spcBef>
                <a:spcPct val="0"/>
              </a:spcBef>
            </a:pPr>
            <a:r>
              <a:rPr lang="en-US" sz="8000">
                <a:solidFill>
                  <a:srgbClr val="FFFFFF"/>
                </a:solidFill>
                <a:latin typeface="Nourd Heavy"/>
              </a:rPr>
              <a:t>Data</a:t>
            </a:r>
          </a:p>
        </p:txBody>
      </p:sp>
      <p:sp>
        <p:nvSpPr>
          <p:cNvPr id="9" name="TextBox 9"/>
          <p:cNvSpPr txBox="1"/>
          <p:nvPr/>
        </p:nvSpPr>
        <p:spPr>
          <a:xfrm>
            <a:off x="9818145" y="1724608"/>
            <a:ext cx="7704248" cy="5631180"/>
          </a:xfrm>
          <a:prstGeom prst="rect">
            <a:avLst/>
          </a:prstGeom>
        </p:spPr>
        <p:txBody>
          <a:bodyPr lIns="0" tIns="0" rIns="0" bIns="0" rtlCol="0" anchor="t">
            <a:spAutoFit/>
          </a:bodyPr>
          <a:lstStyle/>
          <a:p>
            <a:pPr>
              <a:lnSpc>
                <a:spcPts val="4050"/>
              </a:lnSpc>
            </a:pPr>
            <a:r>
              <a:rPr lang="en-US" sz="2700">
                <a:solidFill>
                  <a:srgbClr val="FFFFFF"/>
                </a:solidFill>
                <a:latin typeface="Montaser Arabic"/>
              </a:rPr>
              <a:t>All the data from the drone can be used to: </a:t>
            </a:r>
          </a:p>
          <a:p>
            <a:pPr marL="582930" lvl="1" indent="-291465">
              <a:lnSpc>
                <a:spcPts val="4050"/>
              </a:lnSpc>
              <a:buFont typeface="Arial"/>
              <a:buChar char="•"/>
            </a:pPr>
            <a:r>
              <a:rPr lang="en-US" sz="2700">
                <a:solidFill>
                  <a:srgbClr val="FFFFFF"/>
                </a:solidFill>
                <a:latin typeface="Montaser Arabic"/>
              </a:rPr>
              <a:t>Timely give alert to authorities.</a:t>
            </a:r>
          </a:p>
          <a:p>
            <a:pPr marL="582930" lvl="1" indent="-291465">
              <a:lnSpc>
                <a:spcPts val="4050"/>
              </a:lnSpc>
              <a:buFont typeface="Arial"/>
              <a:buChar char="•"/>
            </a:pPr>
            <a:r>
              <a:rPr lang="en-US" sz="2700">
                <a:solidFill>
                  <a:srgbClr val="FFFFFF"/>
                </a:solidFill>
                <a:latin typeface="Montaser Arabic"/>
              </a:rPr>
              <a:t>Fast water quality reports.</a:t>
            </a:r>
          </a:p>
          <a:p>
            <a:pPr marL="582930" lvl="1" indent="-291465">
              <a:lnSpc>
                <a:spcPts val="4050"/>
              </a:lnSpc>
              <a:buFont typeface="Arial"/>
              <a:buChar char="•"/>
            </a:pPr>
            <a:r>
              <a:rPr lang="en-US" sz="2700">
                <a:solidFill>
                  <a:srgbClr val="FFFFFF"/>
                </a:solidFill>
                <a:latin typeface="Montaser Arabic"/>
              </a:rPr>
              <a:t>Reduce risk of pollution in human consume water.</a:t>
            </a:r>
          </a:p>
          <a:p>
            <a:pPr marL="582930" lvl="1" indent="-291465">
              <a:lnSpc>
                <a:spcPts val="4050"/>
              </a:lnSpc>
              <a:buFont typeface="Arial"/>
              <a:buChar char="•"/>
            </a:pPr>
            <a:r>
              <a:rPr lang="en-US" sz="2700">
                <a:solidFill>
                  <a:srgbClr val="FFFFFF"/>
                </a:solidFill>
                <a:latin typeface="Montaser Arabic"/>
              </a:rPr>
              <a:t>Analysis of bodies of water for agriculture or other specific purposes.</a:t>
            </a:r>
          </a:p>
          <a:p>
            <a:pPr>
              <a:lnSpc>
                <a:spcPts val="4050"/>
              </a:lnSpc>
            </a:pPr>
            <a:endParaRPr lang="en-US" sz="2700">
              <a:solidFill>
                <a:srgbClr val="FFFFFF"/>
              </a:solidFill>
              <a:latin typeface="Montaser Arabic"/>
            </a:endParaRPr>
          </a:p>
          <a:p>
            <a:pPr algn="l">
              <a:lnSpc>
                <a:spcPts val="4050"/>
              </a:lnSpc>
              <a:spcBef>
                <a:spcPct val="0"/>
              </a:spcBef>
            </a:pPr>
            <a:r>
              <a:rPr lang="en-US" sz="2700">
                <a:solidFill>
                  <a:srgbClr val="FFFFFF"/>
                </a:solidFill>
                <a:latin typeface="Montaser Arabic"/>
              </a:rPr>
              <a:t>The sensors, data, and reports can be easily updated for specific use cases from different clients and needs.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416B"/>
        </a:solidFill>
        <a:effectLst/>
      </p:bgPr>
    </p:bg>
    <p:spTree>
      <p:nvGrpSpPr>
        <p:cNvPr id="1" name=""/>
        <p:cNvGrpSpPr/>
        <p:nvPr/>
      </p:nvGrpSpPr>
      <p:grpSpPr>
        <a:xfrm>
          <a:off x="0" y="0"/>
          <a:ext cx="0" cy="0"/>
          <a:chOff x="0" y="0"/>
          <a:chExt cx="0" cy="0"/>
        </a:xfrm>
      </p:grpSpPr>
      <p:sp>
        <p:nvSpPr>
          <p:cNvPr id="2" name="Freeform 2"/>
          <p:cNvSpPr/>
          <p:nvPr/>
        </p:nvSpPr>
        <p:spPr>
          <a:xfrm>
            <a:off x="2430037" y="2206141"/>
            <a:ext cx="13427926" cy="5874718"/>
          </a:xfrm>
          <a:custGeom>
            <a:avLst/>
            <a:gdLst/>
            <a:ahLst/>
            <a:cxnLst/>
            <a:rect l="l" t="t" r="r" b="b"/>
            <a:pathLst>
              <a:path w="13427926" h="5874718">
                <a:moveTo>
                  <a:pt x="0" y="0"/>
                </a:moveTo>
                <a:lnTo>
                  <a:pt x="13427926" y="0"/>
                </a:lnTo>
                <a:lnTo>
                  <a:pt x="13427926" y="5874718"/>
                </a:lnTo>
                <a:lnTo>
                  <a:pt x="0" y="5874718"/>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170453" y="4126458"/>
            <a:ext cx="7947095" cy="4473806"/>
            <a:chOff x="0" y="0"/>
            <a:chExt cx="10596126" cy="5965075"/>
          </a:xfrm>
        </p:grpSpPr>
        <p:pic>
          <p:nvPicPr>
            <p:cNvPr id="4" name="Picture 4"/>
            <p:cNvPicPr>
              <a:picLocks noChangeAspect="1"/>
            </p:cNvPicPr>
            <p:nvPr/>
          </p:nvPicPr>
          <p:blipFill>
            <a:blip r:embed="rId4"/>
            <a:srcRect l="122" r="122"/>
            <a:stretch>
              <a:fillRect/>
            </a:stretch>
          </p:blipFill>
          <p:spPr>
            <a:xfrm>
              <a:off x="0" y="0"/>
              <a:ext cx="10596126" cy="5965075"/>
            </a:xfrm>
            <a:prstGeom prst="rect">
              <a:avLst/>
            </a:prstGeom>
          </p:spPr>
        </p:pic>
      </p:grpSp>
      <p:grpSp>
        <p:nvGrpSpPr>
          <p:cNvPr id="5" name="Group 5"/>
          <p:cNvGrpSpPr/>
          <p:nvPr/>
        </p:nvGrpSpPr>
        <p:grpSpPr>
          <a:xfrm>
            <a:off x="-111487" y="4126458"/>
            <a:ext cx="5100964" cy="4473806"/>
            <a:chOff x="0" y="0"/>
            <a:chExt cx="6801285" cy="5965075"/>
          </a:xfrm>
        </p:grpSpPr>
        <p:pic>
          <p:nvPicPr>
            <p:cNvPr id="6" name="Picture 6"/>
            <p:cNvPicPr>
              <a:picLocks noChangeAspect="1"/>
            </p:cNvPicPr>
            <p:nvPr/>
          </p:nvPicPr>
          <p:blipFill>
            <a:blip r:embed="rId5"/>
            <a:srcRect t="5992" b="6302"/>
            <a:stretch>
              <a:fillRect/>
            </a:stretch>
          </p:blipFill>
          <p:spPr>
            <a:xfrm>
              <a:off x="0" y="0"/>
              <a:ext cx="6801285" cy="5965075"/>
            </a:xfrm>
            <a:prstGeom prst="rect">
              <a:avLst/>
            </a:prstGeom>
          </p:spPr>
        </p:pic>
      </p:grpSp>
      <p:grpSp>
        <p:nvGrpSpPr>
          <p:cNvPr id="7" name="Group 7"/>
          <p:cNvGrpSpPr/>
          <p:nvPr/>
        </p:nvGrpSpPr>
        <p:grpSpPr>
          <a:xfrm>
            <a:off x="13295508" y="4126458"/>
            <a:ext cx="4992492" cy="4473806"/>
            <a:chOff x="0" y="0"/>
            <a:chExt cx="6656656" cy="5965075"/>
          </a:xfrm>
        </p:grpSpPr>
        <p:pic>
          <p:nvPicPr>
            <p:cNvPr id="8" name="Picture 8"/>
            <p:cNvPicPr>
              <a:picLocks noChangeAspect="1"/>
            </p:cNvPicPr>
            <p:nvPr/>
          </p:nvPicPr>
          <p:blipFill>
            <a:blip r:embed="rId6"/>
            <a:srcRect t="9373" b="9373"/>
            <a:stretch>
              <a:fillRect/>
            </a:stretch>
          </p:blipFill>
          <p:spPr>
            <a:xfrm>
              <a:off x="0" y="0"/>
              <a:ext cx="6656656" cy="5965075"/>
            </a:xfrm>
            <a:prstGeom prst="rect">
              <a:avLst/>
            </a:prstGeom>
          </p:spPr>
        </p:pic>
      </p:grpSp>
      <p:sp>
        <p:nvSpPr>
          <p:cNvPr id="9" name="TextBox 9"/>
          <p:cNvSpPr txBox="1"/>
          <p:nvPr/>
        </p:nvSpPr>
        <p:spPr>
          <a:xfrm>
            <a:off x="1028700" y="1259372"/>
            <a:ext cx="16230600" cy="1209675"/>
          </a:xfrm>
          <a:prstGeom prst="rect">
            <a:avLst/>
          </a:prstGeom>
        </p:spPr>
        <p:txBody>
          <a:bodyPr lIns="0" tIns="0" rIns="0" bIns="0" rtlCol="0" anchor="t">
            <a:spAutoFit/>
          </a:bodyPr>
          <a:lstStyle/>
          <a:p>
            <a:pPr marL="0" lvl="0" indent="0" algn="ctr">
              <a:lnSpc>
                <a:spcPts val="9600"/>
              </a:lnSpc>
              <a:spcBef>
                <a:spcPct val="0"/>
              </a:spcBef>
            </a:pPr>
            <a:r>
              <a:rPr lang="en-US" sz="8000">
                <a:solidFill>
                  <a:srgbClr val="FFFFFF"/>
                </a:solidFill>
                <a:latin typeface="Nourd Heavy"/>
              </a:rPr>
              <a:t>Conclusions</a:t>
            </a:r>
          </a:p>
        </p:txBody>
      </p:sp>
      <p:sp>
        <p:nvSpPr>
          <p:cNvPr id="10" name="Freeform 10"/>
          <p:cNvSpPr/>
          <p:nvPr/>
        </p:nvSpPr>
        <p:spPr>
          <a:xfrm flipH="1">
            <a:off x="14957088" y="-57134"/>
            <a:ext cx="3564095" cy="2984930"/>
          </a:xfrm>
          <a:custGeom>
            <a:avLst/>
            <a:gdLst/>
            <a:ahLst/>
            <a:cxnLst/>
            <a:rect l="l" t="t" r="r" b="b"/>
            <a:pathLst>
              <a:path w="3564095" h="2984930">
                <a:moveTo>
                  <a:pt x="3564095" y="0"/>
                </a:moveTo>
                <a:lnTo>
                  <a:pt x="0" y="0"/>
                </a:lnTo>
                <a:lnTo>
                  <a:pt x="0" y="2984930"/>
                </a:lnTo>
                <a:lnTo>
                  <a:pt x="3564095" y="2984930"/>
                </a:lnTo>
                <a:lnTo>
                  <a:pt x="3564095"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TextBox 11"/>
          <p:cNvSpPr txBox="1"/>
          <p:nvPr/>
        </p:nvSpPr>
        <p:spPr>
          <a:xfrm>
            <a:off x="1028700" y="2645031"/>
            <a:ext cx="16230600" cy="1007745"/>
          </a:xfrm>
          <a:prstGeom prst="rect">
            <a:avLst/>
          </a:prstGeom>
        </p:spPr>
        <p:txBody>
          <a:bodyPr lIns="0" tIns="0" rIns="0" bIns="0" rtlCol="0" anchor="t">
            <a:spAutoFit/>
          </a:bodyPr>
          <a:lstStyle/>
          <a:p>
            <a:pPr marL="0" lvl="0" indent="0" algn="ctr">
              <a:lnSpc>
                <a:spcPts val="4199"/>
              </a:lnSpc>
              <a:spcBef>
                <a:spcPct val="0"/>
              </a:spcBef>
            </a:pPr>
            <a:r>
              <a:rPr lang="en-US" sz="2799">
                <a:solidFill>
                  <a:srgbClr val="FFFFFF"/>
                </a:solidFill>
                <a:latin typeface="Montaser Arabic"/>
              </a:rPr>
              <a:t>There are many purposes for man kind and technology, stay focus in the ones that will leave a better world!</a:t>
            </a:r>
          </a:p>
        </p:txBody>
      </p:sp>
      <p:sp>
        <p:nvSpPr>
          <p:cNvPr id="12" name="Freeform 12"/>
          <p:cNvSpPr/>
          <p:nvPr/>
        </p:nvSpPr>
        <p:spPr>
          <a:xfrm rot="-10800000">
            <a:off x="14746112" y="8752745"/>
            <a:ext cx="4527362" cy="1011111"/>
          </a:xfrm>
          <a:custGeom>
            <a:avLst/>
            <a:gdLst/>
            <a:ahLst/>
            <a:cxnLst/>
            <a:rect l="l" t="t" r="r" b="b"/>
            <a:pathLst>
              <a:path w="4527362" h="1011111">
                <a:moveTo>
                  <a:pt x="0" y="0"/>
                </a:moveTo>
                <a:lnTo>
                  <a:pt x="4527361" y="0"/>
                </a:lnTo>
                <a:lnTo>
                  <a:pt x="4527361" y="1011110"/>
                </a:lnTo>
                <a:lnTo>
                  <a:pt x="0" y="101111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3" name="Freeform 13"/>
          <p:cNvSpPr/>
          <p:nvPr/>
        </p:nvSpPr>
        <p:spPr>
          <a:xfrm rot="5400000">
            <a:off x="-1595510" y="1393187"/>
            <a:ext cx="4527362" cy="1011111"/>
          </a:xfrm>
          <a:custGeom>
            <a:avLst/>
            <a:gdLst/>
            <a:ahLst/>
            <a:cxnLst/>
            <a:rect l="l" t="t" r="r" b="b"/>
            <a:pathLst>
              <a:path w="4527362" h="1011111">
                <a:moveTo>
                  <a:pt x="0" y="0"/>
                </a:moveTo>
                <a:lnTo>
                  <a:pt x="4527362" y="0"/>
                </a:lnTo>
                <a:lnTo>
                  <a:pt x="4527362" y="1011111"/>
                </a:lnTo>
                <a:lnTo>
                  <a:pt x="0" y="101111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Freeform 14"/>
          <p:cNvSpPr/>
          <p:nvPr/>
        </p:nvSpPr>
        <p:spPr>
          <a:xfrm rot="-5400000" flipH="1" flipV="1">
            <a:off x="575018" y="6049782"/>
            <a:ext cx="3727955" cy="5100964"/>
          </a:xfrm>
          <a:custGeom>
            <a:avLst/>
            <a:gdLst/>
            <a:ahLst/>
            <a:cxnLst/>
            <a:rect l="l" t="t" r="r" b="b"/>
            <a:pathLst>
              <a:path w="3727955" h="5100964">
                <a:moveTo>
                  <a:pt x="3727955" y="5100964"/>
                </a:moveTo>
                <a:lnTo>
                  <a:pt x="0" y="5100964"/>
                </a:lnTo>
                <a:lnTo>
                  <a:pt x="0" y="0"/>
                </a:lnTo>
                <a:lnTo>
                  <a:pt x="3727955" y="0"/>
                </a:lnTo>
                <a:lnTo>
                  <a:pt x="3727955" y="5100964"/>
                </a:lnTo>
                <a:close/>
              </a:path>
            </a:pathLst>
          </a:custGeom>
          <a:blipFill>
            <a:blip r:embed="rId11">
              <a:extLst>
                <a:ext uri="{96DAC541-7B7A-43D3-8B79-37D633B846F1}">
                  <asvg:svgBlip xmlns:asvg="http://schemas.microsoft.com/office/drawing/2016/SVG/main" r:embed="rId12"/>
                </a:ext>
              </a:extLst>
            </a:blip>
            <a:stretch>
              <a:fillRect/>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6006a9c5-d130-408c-bc8e-3b5ecdb17aa0}" enabled="1" method="Standard" siteId="{8d4b558f-7b2e-40ba-ad1f-e04d79e6265a}" contentBits="2" removed="0"/>
</clbl:labelList>
</file>

<file path=docProps/app.xml><?xml version="1.0" encoding="utf-8"?>
<Properties xmlns="http://schemas.openxmlformats.org/officeDocument/2006/extended-properties" xmlns:vt="http://schemas.openxmlformats.org/officeDocument/2006/docPropsVTypes">
  <TotalTime>0</TotalTime>
  <Words>235</Words>
  <Application>Microsoft Office PowerPoint</Application>
  <PresentationFormat>Custom</PresentationFormat>
  <Paragraphs>20</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Nourd Bold</vt:lpstr>
      <vt:lpstr>Calibri</vt:lpstr>
      <vt:lpstr>Arial</vt:lpstr>
      <vt:lpstr>Nourd Heavy</vt:lpstr>
      <vt:lpstr>Nourd</vt:lpstr>
      <vt:lpstr>Montaser Arabic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Codelaunch Presentation</dc:title>
  <cp:lastModifiedBy>Campos-Chavez, Carlos</cp:lastModifiedBy>
  <cp:revision>4</cp:revision>
  <dcterms:created xsi:type="dcterms:W3CDTF">2006-08-16T00:00:00Z</dcterms:created>
  <dcterms:modified xsi:type="dcterms:W3CDTF">2023-07-18T19:59:41Z</dcterms:modified>
  <dc:identifier>DAFo110ClcE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FooterLocations">
    <vt:lpwstr>Office Theme:8</vt:lpwstr>
  </property>
  <property fmtid="{D5CDD505-2E9C-101B-9397-08002B2CF9AE}" pid="3" name="ClassificationContentMarkingFooterText">
    <vt:lpwstr>Internal</vt:lpwstr>
  </property>
</Properties>
</file>

<file path=docProps/thumbnail.jpeg>
</file>